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5"/>
  </p:notesMasterIdLst>
  <p:handoutMasterIdLst>
    <p:handoutMasterId r:id="rId26"/>
  </p:handoutMasterIdLst>
  <p:sldIdLst>
    <p:sldId id="603" r:id="rId6"/>
    <p:sldId id="2462" r:id="rId7"/>
    <p:sldId id="2528" r:id="rId8"/>
    <p:sldId id="2607" r:id="rId9"/>
    <p:sldId id="2608" r:id="rId10"/>
    <p:sldId id="2592" r:id="rId11"/>
    <p:sldId id="2596" r:id="rId12"/>
    <p:sldId id="2601" r:id="rId13"/>
    <p:sldId id="2602" r:id="rId14"/>
    <p:sldId id="2603" r:id="rId15"/>
    <p:sldId id="2604" r:id="rId16"/>
    <p:sldId id="2605" r:id="rId17"/>
    <p:sldId id="2609" r:id="rId18"/>
    <p:sldId id="2600" r:id="rId19"/>
    <p:sldId id="2599" r:id="rId20"/>
    <p:sldId id="2525" r:id="rId21"/>
    <p:sldId id="2606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221815"/>
    <a:srgbClr val="595757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5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76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925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01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1740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43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s.ac.cn/archives/10091" TargetMode="External"/><Relationship Id="rId3" Type="http://schemas.openxmlformats.org/officeDocument/2006/relationships/hyperlink" Target="https://shangzhih.github.io/jian-shu-attentionji-zhi.html" TargetMode="External"/><Relationship Id="rId7" Type="http://schemas.openxmlformats.org/officeDocument/2006/relationships/hyperlink" Target="http://www.myhz0606.com/article/kv-cache" TargetMode="External"/><Relationship Id="rId2" Type="http://schemas.openxmlformats.org/officeDocument/2006/relationships/hyperlink" Target="https://erdem.pl/2021/05/understanding-positional-encoding-in-transform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n.club/?p=2729" TargetMode="External"/><Relationship Id="rId5" Type="http://schemas.openxmlformats.org/officeDocument/2006/relationships/hyperlink" Target="https://uvadlc-notebooks.readthedocs.io/en/latest/tutorial_notebooks/tutorial6/Transformers_and_MHAttention.html" TargetMode="External"/><Relationship Id="rId4" Type="http://schemas.openxmlformats.org/officeDocument/2006/relationships/hyperlink" Target="https://sebastianraschka.com/blog/2023/self-attention-from-scratch.html" TargetMode="External"/><Relationship Id="rId9" Type="http://schemas.openxmlformats.org/officeDocument/2006/relationships/hyperlink" Target="https://github.com/chenzomi12/AIInf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Attention</a:t>
            </a: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变种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全解析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67CDB3-30CE-F62E-EBFF-7732D47A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三路注意力融合 </a:t>
            </a:r>
            <a:r>
              <a:rPr lang="en" altLang="zh-CN" dirty="0"/>
              <a:t>Compression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82546C-AC69-B705-009D-A134B653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将全文划分为多个语义块（如每块</a:t>
            </a:r>
            <a:r>
              <a:rPr lang="en-US" altLang="zh-CN" dirty="0"/>
              <a:t>512</a:t>
            </a:r>
            <a:r>
              <a:rPr lang="zh-CN" altLang="en-US" dirty="0"/>
              <a:t>字），每个块通过可学习</a:t>
            </a:r>
            <a:r>
              <a:rPr lang="en" altLang="zh-CN" dirty="0"/>
              <a:t>MLP</a:t>
            </a:r>
            <a:r>
              <a:rPr lang="zh-CN" altLang="en-US" dirty="0"/>
              <a:t>压缩为一个</a:t>
            </a:r>
            <a:r>
              <a:rPr lang="en-US" altLang="zh-CN" dirty="0"/>
              <a:t>"</a:t>
            </a:r>
            <a:r>
              <a:rPr lang="zh-CN" altLang="en-US" dirty="0"/>
              <a:t>摘要向量</a:t>
            </a:r>
            <a:r>
              <a:rPr lang="en-US" altLang="zh-CN" dirty="0"/>
              <a:t>"</a:t>
            </a:r>
            <a:r>
              <a:rPr lang="zh-CN" altLang="en-US" dirty="0"/>
              <a:t>（如维度从</a:t>
            </a:r>
            <a:r>
              <a:rPr lang="en-US" altLang="zh-CN" dirty="0"/>
              <a:t>512→64</a:t>
            </a:r>
            <a:r>
              <a:rPr lang="zh-CN" altLang="en-US" dirty="0"/>
              <a:t>）。所有摘要向量组成精简版文档（长度缩减为原来的</a:t>
            </a:r>
            <a:r>
              <a:rPr lang="en-US" altLang="zh-CN" dirty="0"/>
              <a:t>1/8</a:t>
            </a:r>
            <a:r>
              <a:rPr lang="zh-CN" altLang="en-US" dirty="0"/>
              <a:t>）。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7B5F3E-E1D8-AF82-8FD2-2BDE9430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3361305"/>
            <a:ext cx="10050763" cy="29650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F1F5AA-FF4C-A6A3-2EA1-13C443B9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2274045"/>
            <a:ext cx="6651982" cy="10588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D7E4BC-0EC1-8580-735B-583780DDB2D8}"/>
              </a:ext>
            </a:extLst>
          </p:cNvPr>
          <p:cNvSpPr/>
          <p:nvPr/>
        </p:nvSpPr>
        <p:spPr>
          <a:xfrm>
            <a:off x="1345324" y="4309241"/>
            <a:ext cx="2301766" cy="9144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5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67CDB3-30CE-F62E-EBFF-7732D47A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三路注意力融合 </a:t>
            </a:r>
            <a:r>
              <a:rPr lang="en" altLang="zh-CN" dirty="0"/>
              <a:t>Selection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82546C-AC69-B705-009D-A134B653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关键块筛选：基于压缩路径注意力分数，选出</a:t>
            </a:r>
            <a:r>
              <a:rPr lang="en" altLang="zh-CN" dirty="0"/>
              <a:t>Top-10%</a:t>
            </a:r>
            <a:r>
              <a:rPr lang="zh-CN" altLang="en-US" dirty="0"/>
              <a:t>的关键块。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细粒度还原：将选中块的摘要向量解码为原始</a:t>
            </a:r>
            <a:r>
              <a:rPr lang="en" altLang="zh-CN" dirty="0"/>
              <a:t>token</a:t>
            </a:r>
            <a:r>
              <a:rPr lang="zh-CN" altLang="en-US" dirty="0"/>
              <a:t>序列，进行细粒度注意力计算。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7B5F3E-E1D8-AF82-8FD2-2BDE9430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3361305"/>
            <a:ext cx="10050763" cy="29650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4F0F7C-201D-57F4-E6DE-C126136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94" y="2634575"/>
            <a:ext cx="3111500" cy="55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6FDD42-5858-DF6D-88D2-114185A1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52" y="2423639"/>
            <a:ext cx="4025900" cy="8763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24D7FFF-0374-20C1-BB1F-DB5C4541148A}"/>
              </a:ext>
            </a:extLst>
          </p:cNvPr>
          <p:cNvSpPr/>
          <p:nvPr/>
        </p:nvSpPr>
        <p:spPr>
          <a:xfrm>
            <a:off x="3605048" y="4344607"/>
            <a:ext cx="2301766" cy="9144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00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67CDB3-30CE-F62E-EBFF-7732D47A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三路注意力融合 </a:t>
            </a:r>
            <a:r>
              <a:rPr lang="en" altLang="zh-CN" dirty="0"/>
              <a:t>Sliding Window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82546C-AC69-B705-009D-A134B653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对当前</a:t>
            </a:r>
            <a:r>
              <a:rPr lang="en" altLang="zh-CN" dirty="0"/>
              <a:t>token</a:t>
            </a:r>
            <a:r>
              <a:rPr lang="zh-CN" altLang="en-US" dirty="0"/>
              <a:t>的前后局部窗口（如</a:t>
            </a:r>
            <a:r>
              <a:rPr lang="en-US" altLang="zh-CN" dirty="0"/>
              <a:t>1024 </a:t>
            </a:r>
            <a:r>
              <a:rPr lang="en" altLang="zh-CN" dirty="0"/>
              <a:t>tokens</a:t>
            </a:r>
            <a:r>
              <a:rPr lang="zh-CN" altLang="en" dirty="0"/>
              <a:t>）</a:t>
            </a:r>
            <a:r>
              <a:rPr lang="zh-CN" altLang="en-US" dirty="0"/>
              <a:t>进行全注意力计算，确保上下文连贯性。处理到第</a:t>
            </a:r>
            <a:r>
              <a:rPr lang="en" altLang="zh-CN" dirty="0"/>
              <a:t>N</a:t>
            </a:r>
            <a:r>
              <a:rPr lang="zh-CN" altLang="en-US" dirty="0"/>
              <a:t>个</a:t>
            </a:r>
            <a:r>
              <a:rPr lang="en" altLang="zh-CN" dirty="0"/>
              <a:t>token</a:t>
            </a:r>
            <a:r>
              <a:rPr lang="zh-CN" altLang="en-US" dirty="0"/>
              <a:t>时，窗口自动滑动覆盖</a:t>
            </a:r>
            <a:r>
              <a:rPr lang="en-US" altLang="zh-CN" dirty="0"/>
              <a:t>[</a:t>
            </a:r>
            <a:r>
              <a:rPr lang="en" altLang="zh-CN" dirty="0"/>
              <a:t>N-512, N+512]</a:t>
            </a:r>
            <a:r>
              <a:rPr lang="zh-CN" altLang="en-US" dirty="0"/>
              <a:t>的范围。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7B5F3E-E1D8-AF82-8FD2-2BDE9430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3361305"/>
            <a:ext cx="10050763" cy="296508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24D7FFF-0374-20C1-BB1F-DB5C4541148A}"/>
              </a:ext>
            </a:extLst>
          </p:cNvPr>
          <p:cNvSpPr/>
          <p:nvPr/>
        </p:nvSpPr>
        <p:spPr>
          <a:xfrm>
            <a:off x="5885786" y="4344607"/>
            <a:ext cx="1933911" cy="9144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51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KIMI</a:t>
            </a:r>
            <a:r>
              <a:rPr lang="zh-CN" altLang="en-US" dirty="0"/>
              <a:t> </a:t>
            </a:r>
            <a:r>
              <a:rPr lang="en" altLang="zh-CN" sz="9600" dirty="0"/>
              <a:t>MoBA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24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35080-6714-B9C1-1D6F-C488613B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www.bilibili.com</a:t>
            </a:r>
            <a:r>
              <a:rPr lang="en" altLang="zh-CN" dirty="0"/>
              <a:t>/video/BV1J1PGevEPb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8B8BC6-7461-EF93-1308-D3D746C78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113BF2-5614-8FD0-FBF3-CC222EFC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58" y="1256590"/>
            <a:ext cx="10539645" cy="5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6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D417CEE4-E169-F318-B6E2-8EF81287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DAD69-CC57-2657-1ECF-DBE6D371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从思路上</a:t>
            </a:r>
            <a:r>
              <a:rPr lang="en" altLang="zh-CN" dirty="0"/>
              <a:t>MoBA</a:t>
            </a:r>
            <a:r>
              <a:rPr lang="zh-CN" altLang="en-US" dirty="0"/>
              <a:t>和</a:t>
            </a:r>
            <a:r>
              <a:rPr lang="en" altLang="zh-CN" dirty="0"/>
              <a:t>NSA</a:t>
            </a:r>
            <a:r>
              <a:rPr lang="zh-CN" altLang="en-US" dirty="0"/>
              <a:t>都有一个相通的点，对于 稀疏注意力实现，都是通过“筛选”操作；</a:t>
            </a:r>
            <a:endParaRPr lang="en-US" altLang="zh-CN" dirty="0"/>
          </a:p>
          <a:p>
            <a:r>
              <a:rPr lang="zh-CN" altLang="en-US" dirty="0"/>
              <a:t>但是注意力筛选势必要用到</a:t>
            </a:r>
            <a:r>
              <a:rPr lang="en" altLang="zh-CN" dirty="0"/>
              <a:t>QKT</a:t>
            </a:r>
            <a:r>
              <a:rPr lang="zh-CN" altLang="en-US" dirty="0"/>
              <a:t>计算，两者都会用一个小替换大（先分块再去压缩处理）思路。</a:t>
            </a:r>
          </a:p>
        </p:txBody>
      </p:sp>
      <p:pic>
        <p:nvPicPr>
          <p:cNvPr id="13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9F37AB5E-6048-D504-BCCF-7B497EC1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74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1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未来趋势：高效、可扩展、适合长上下文</a:t>
            </a:r>
            <a:endParaRPr lang="en-US" altLang="zh-CN" b="1" dirty="0"/>
          </a:p>
          <a:p>
            <a:pPr lvl="1"/>
            <a:r>
              <a:rPr lang="zh-CN" altLang="en-US" dirty="0"/>
              <a:t>减少复杂度：随着大模型发展，通过优化 </a:t>
            </a:r>
            <a:r>
              <a:rPr lang="en" altLang="zh-CN" dirty="0"/>
              <a:t>Attention </a:t>
            </a:r>
            <a:r>
              <a:rPr lang="zh-CN" altLang="en-US" dirty="0"/>
              <a:t>计算复杂度提出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/>
            <a:r>
              <a:rPr lang="zh-CN" altLang="en-US" dirty="0"/>
              <a:t>长序列建模​​：结合稀疏注意力与动态路由，进一步压缩</a:t>
            </a:r>
            <a:r>
              <a:rPr lang="en" altLang="zh-CN" dirty="0"/>
              <a:t>KV Cache</a:t>
            </a:r>
            <a:r>
              <a:rPr lang="zh-CN" altLang="en-US" dirty="0"/>
              <a:t>。</a:t>
            </a:r>
            <a:endParaRPr lang="zh-CN" altLang="en" dirty="0"/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多模态扩展​​：探索跨模态注意力交互，如视觉</a:t>
            </a:r>
            <a:r>
              <a:rPr lang="en-US" altLang="zh-CN" dirty="0"/>
              <a:t>-</a:t>
            </a:r>
            <a:r>
              <a:rPr lang="zh-CN" altLang="en-US" dirty="0"/>
              <a:t>语言联合表征。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68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2"/>
              </a:rPr>
              <a:t>https://erdem.pl/2021/05/understanding-positional-encoding-in-transformers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3"/>
              </a:rPr>
              <a:t>https://shangzhih.github.io/jian-shu-attentionji-zhi.html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4"/>
              </a:rPr>
              <a:t>https://sebastianraschka.com/blog/2023/self-attention-from-scratch.html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5"/>
              </a:rPr>
              <a:t>https://uvadlc-notebooks.readthedocs.io/en/latest/tutorial_notebooks/tutorial6/Transformers_and_MHAttention.html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6"/>
              </a:rPr>
              <a:t>https://www.gnn.club/?p=2729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7"/>
              </a:rPr>
              <a:t>http://www.myhz0606.com/article/kv-cache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8"/>
              </a:rPr>
              <a:t>https://spaces.ac.cn/archives/10091</a:t>
            </a:r>
            <a:endParaRPr lang="en" altLang="zh-CN" sz="1200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9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zh-CN" altLang="en-US" sz="2400" dirty="0"/>
              <a:t>长序列 </a:t>
            </a:r>
            <a:r>
              <a:rPr lang="en-US" altLang="zh-CN" sz="2400" dirty="0"/>
              <a:t>Transformer</a:t>
            </a:r>
            <a:r>
              <a:rPr lang="zh-CN" altLang="en-US" sz="2400" dirty="0"/>
              <a:t> 架构（</a:t>
            </a:r>
            <a:r>
              <a:rPr lang="en" altLang="zh-CN" sz="2400" dirty="0" err="1"/>
              <a:t>Longformer</a:t>
            </a:r>
            <a:r>
              <a:rPr lang="zh-CN" altLang="en" sz="2400" dirty="0"/>
              <a:t>、</a:t>
            </a:r>
            <a:r>
              <a:rPr lang="en" altLang="zh-CN" sz="2400" dirty="0"/>
              <a:t>Transformer-XL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长序列 </a:t>
            </a:r>
            <a:r>
              <a:rPr lang="en-US" altLang="zh-CN" sz="2400" dirty="0"/>
              <a:t>Attention </a:t>
            </a:r>
            <a:r>
              <a:rPr lang="zh-CN" altLang="en-US" sz="2400" dirty="0"/>
              <a:t>架构（</a:t>
            </a:r>
            <a:r>
              <a:rPr lang="en" altLang="zh-CN" sz="2400" dirty="0"/>
              <a:t>NSA</a:t>
            </a:r>
            <a:r>
              <a:rPr lang="zh-CN" altLang="en-US" sz="2400" dirty="0"/>
              <a:t>、 </a:t>
            </a:r>
            <a:r>
              <a:rPr lang="en" altLang="zh-CN" sz="2400" dirty="0"/>
              <a:t>MoBA</a:t>
            </a:r>
            <a:r>
              <a:rPr lang="zh-CN" altLang="en-US" sz="2400" dirty="0"/>
              <a:t>）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sz="9600" dirty="0" err="1"/>
              <a:t>Longformer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26225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sz="9600" dirty="0"/>
              <a:t>Transformer-XL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0497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sz="9600" dirty="0"/>
              <a:t>DS</a:t>
            </a:r>
            <a:r>
              <a:rPr lang="zh-CN" altLang="en-US" sz="9600" dirty="0"/>
              <a:t> </a:t>
            </a:r>
            <a:r>
              <a:rPr lang="en" altLang="zh-CN" sz="9600" dirty="0"/>
              <a:t>NSA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42451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4B5FCB-DAA4-0EB7-29AA-B359272B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稀疏注意力（</a:t>
            </a:r>
            <a:r>
              <a:rPr lang="en" altLang="zh-CN" dirty="0"/>
              <a:t>Sparse Attention</a:t>
            </a:r>
            <a:r>
              <a:rPr lang="zh-CN" altLang="en" dirty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F7E4922-3E1E-ACE2-C489-30D25581B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b="1" dirty="0"/>
                  <a:t>长上下文压缩：</a:t>
                </a:r>
                <a:r>
                  <a:rPr lang="zh-CN" altLang="en-US" dirty="0"/>
                  <a:t>长上下文带来平方级的运算或存储复杂度，给推理优化带来非常大影响，因此是当前大模型推理优化重要研究。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" altLang="zh-CN" b="1" dirty="0"/>
                  <a:t>self-attention</a:t>
                </a:r>
                <a:r>
                  <a:rPr lang="zh-CN" altLang="en-US" b="1" dirty="0"/>
                  <a:t>：</a:t>
                </a:r>
                <a:r>
                  <a:rPr lang="zh-CN" altLang="en-US" dirty="0"/>
                  <a:t>理论时间和空间占用为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其中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为序列长度，因为对于长度为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序列，任意向量间都需要计算相关度，得到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相关度矩阵，因此为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稀疏 </a:t>
                </a:r>
                <a:r>
                  <a:rPr lang="en" altLang="zh-CN" b="1" dirty="0"/>
                  <a:t>Attention</a:t>
                </a:r>
                <a:r>
                  <a:rPr lang="zh-CN" altLang="en-US" b="1" dirty="0"/>
                  <a:t>：</a:t>
                </a:r>
                <a:r>
                  <a:rPr lang="zh-CN" altLang="en-US" dirty="0"/>
                  <a:t>对于 </a:t>
                </a:r>
                <a:r>
                  <a:rPr lang="en" altLang="zh-CN" dirty="0"/>
                  <a:t>self-attention</a:t>
                </a:r>
                <a:r>
                  <a:rPr lang="zh-CN" altLang="en-US" dirty="0"/>
                  <a:t> 每个元素都跟序列内所有的元素都有关联 ，基本思路就是减少关联性计算，即每个元素只跟序列内部分元素相关。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F7E4922-3E1E-ACE2-C489-30D25581B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A2733EA-E5DC-2DC8-18D7-A9414A12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Native Sparse Attention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1D94EF0-01D6-9EA7-71A0-4C45F71E8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核心思想：</a:t>
            </a:r>
            <a:r>
              <a:rPr lang="zh-CN" altLang="en-US" dirty="0"/>
              <a:t>设计一种原生可训练的稀疏注意力架构 </a:t>
            </a:r>
            <a:r>
              <a:rPr lang="en-US" altLang="zh-CN" dirty="0"/>
              <a:t>(</a:t>
            </a:r>
            <a:r>
              <a:rPr lang="en" altLang="zh-CN" dirty="0"/>
              <a:t>NSA)</a:t>
            </a:r>
            <a:r>
              <a:rPr lang="zh-CN" altLang="en" dirty="0"/>
              <a:t>，</a:t>
            </a:r>
            <a:r>
              <a:rPr lang="zh-CN" altLang="en-US" dirty="0"/>
              <a:t>通过层级化的 </a:t>
            </a:r>
            <a:r>
              <a:rPr lang="en" altLang="zh-CN" dirty="0"/>
              <a:t>token </a:t>
            </a:r>
            <a:r>
              <a:rPr lang="zh-CN" altLang="en-US" dirty="0"/>
              <a:t>建模和硬件对齐的优化，实现高效的长文本建模。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08EA8-3EEE-E710-7485-09371ECDA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 bwMode="auto">
          <a:xfrm>
            <a:off x="1135165" y="2292990"/>
            <a:ext cx="9926432" cy="41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5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67CDB3-30CE-F62E-EBFF-7732D47A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Native Sparse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82546C-AC69-B705-009D-A134B653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灵感来源：</a:t>
            </a:r>
          </a:p>
          <a:p>
            <a:pPr lvl="1"/>
            <a:r>
              <a:rPr lang="en" altLang="zh-CN" dirty="0"/>
              <a:t>Attention </a:t>
            </a:r>
            <a:r>
              <a:rPr lang="zh-CN" altLang="en-US" dirty="0"/>
              <a:t>稀疏性：</a:t>
            </a:r>
            <a:r>
              <a:rPr lang="en" altLang="zh-CN" dirty="0"/>
              <a:t>Attention score </a:t>
            </a:r>
            <a:r>
              <a:rPr lang="zh-CN" altLang="en-US" dirty="0"/>
              <a:t>存在内在的稀疏性，即只有少数 </a:t>
            </a:r>
            <a:r>
              <a:rPr lang="en" altLang="zh-CN" dirty="0"/>
              <a:t>query-key </a:t>
            </a:r>
            <a:r>
              <a:rPr lang="zh-CN" altLang="en-US" dirty="0"/>
              <a:t>对是重要。</a:t>
            </a:r>
          </a:p>
          <a:p>
            <a:pPr lvl="1"/>
            <a:r>
              <a:rPr lang="zh-CN" altLang="en-US" dirty="0"/>
              <a:t>硬件效率：充分利用现代 </a:t>
            </a:r>
            <a:r>
              <a:rPr lang="en" altLang="zh-CN" dirty="0"/>
              <a:t>GPU </a:t>
            </a:r>
            <a:r>
              <a:rPr lang="zh-CN" altLang="en-US" dirty="0"/>
              <a:t>的特性和 </a:t>
            </a:r>
            <a:r>
              <a:rPr lang="en" altLang="zh-CN" dirty="0"/>
              <a:t>FlashAttention </a:t>
            </a:r>
            <a:r>
              <a:rPr lang="zh-CN" altLang="en-US" dirty="0"/>
              <a:t>设计原则，实现高效的计算和内存访问。</a:t>
            </a:r>
          </a:p>
          <a:p>
            <a:endParaRPr lang="en-US" altLang="zh-CN" b="1" dirty="0"/>
          </a:p>
          <a:p>
            <a:r>
              <a:rPr lang="zh-CN" altLang="en-US" b="1" dirty="0"/>
              <a:t>主要创新：</a:t>
            </a:r>
          </a:p>
          <a:p>
            <a:pPr lvl="1"/>
            <a:r>
              <a:rPr lang="en" altLang="zh-CN" dirty="0"/>
              <a:t>Hardware-aligned system</a:t>
            </a:r>
            <a:r>
              <a:rPr lang="zh-CN" altLang="en" dirty="0"/>
              <a:t>：</a:t>
            </a:r>
            <a:r>
              <a:rPr lang="zh-CN" altLang="en-US" dirty="0"/>
              <a:t>优化 </a:t>
            </a:r>
            <a:r>
              <a:rPr lang="en" altLang="zh-CN" dirty="0"/>
              <a:t>block</a:t>
            </a:r>
            <a:r>
              <a:rPr lang="zh-CN" altLang="en-US" dirty="0"/>
              <a:t> </a:t>
            </a:r>
            <a:r>
              <a:rPr lang="en" altLang="zh-CN" dirty="0"/>
              <a:t>wise</a:t>
            </a:r>
            <a:r>
              <a:rPr lang="zh-CN" altLang="en" dirty="0"/>
              <a:t>，</a:t>
            </a:r>
            <a:r>
              <a:rPr lang="zh-CN" altLang="en-US" dirty="0"/>
              <a:t>利用 </a:t>
            </a:r>
            <a:r>
              <a:rPr lang="en" altLang="zh-CN" dirty="0"/>
              <a:t>Tensor Core </a:t>
            </a:r>
            <a:r>
              <a:rPr lang="zh-CN" altLang="en-US" dirty="0"/>
              <a:t>和内存访问，确保算术强度平衡。</a:t>
            </a:r>
          </a:p>
          <a:p>
            <a:pPr lvl="1"/>
            <a:r>
              <a:rPr lang="en" altLang="zh-CN" dirty="0"/>
              <a:t>Training-aware design</a:t>
            </a:r>
            <a:r>
              <a:rPr lang="zh-CN" altLang="en" dirty="0"/>
              <a:t>：</a:t>
            </a:r>
            <a:r>
              <a:rPr lang="zh-CN" altLang="en-US" dirty="0"/>
              <a:t>通过高效的算法和反向传播算子，实现稳定的端到端训练。</a:t>
            </a:r>
          </a:p>
        </p:txBody>
      </p:sp>
    </p:spTree>
    <p:extLst>
      <p:ext uri="{BB962C8B-B14F-4D97-AF65-F5344CB8AC3E}">
        <p14:creationId xmlns:p14="http://schemas.microsoft.com/office/powerpoint/2010/main" val="412400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267CDB3-30CE-F62E-EBFF-7732D47A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三路注意力融合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82546C-AC69-B705-009D-A134B653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三条路径的结果通过门控机制动态加权融合，避免模型因局部信息优势而忽略全局：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Compression</a:t>
            </a:r>
            <a:r>
              <a:rPr lang="zh-CN" altLang="en" dirty="0"/>
              <a:t>：</a:t>
            </a:r>
            <a:r>
              <a:rPr lang="zh-CN" altLang="en-US" dirty="0"/>
              <a:t>将长序列划为块（</a:t>
            </a:r>
            <a:r>
              <a:rPr lang="en-US" altLang="zh-CN" dirty="0"/>
              <a:t>512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en-US" altLang="zh-CN" dirty="0"/>
              <a:t>/Block</a:t>
            </a:r>
            <a:r>
              <a:rPr lang="zh-CN" altLang="en" dirty="0"/>
              <a:t>），</a:t>
            </a:r>
            <a:r>
              <a:rPr lang="zh-CN" altLang="en-US" dirty="0"/>
              <a:t>通过</a:t>
            </a:r>
            <a:r>
              <a:rPr lang="en" altLang="zh-CN" dirty="0"/>
              <a:t>MLP</a:t>
            </a:r>
            <a:r>
              <a:rPr lang="zh-CN" altLang="en-US" dirty="0"/>
              <a:t>压缩为粗粒度捕获全局语义。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Selection</a:t>
            </a:r>
            <a:r>
              <a:rPr lang="zh-CN" altLang="en" dirty="0"/>
              <a:t>：</a:t>
            </a:r>
            <a:r>
              <a:rPr lang="zh-CN" altLang="en-US" dirty="0"/>
              <a:t>基于压缩块的注意力分数筛选出</a:t>
            </a:r>
            <a:r>
              <a:rPr lang="en" altLang="zh-CN" dirty="0"/>
              <a:t>Top-N</a:t>
            </a:r>
            <a:r>
              <a:rPr lang="zh-CN" altLang="en-US" dirty="0"/>
              <a:t>关键块，还原细粒度信息。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Sliding Window</a:t>
            </a:r>
            <a:r>
              <a:rPr lang="zh-CN" altLang="en" dirty="0"/>
              <a:t>：</a:t>
            </a:r>
            <a:r>
              <a:rPr lang="zh-CN" altLang="en-US" dirty="0"/>
              <a:t>固定窗口覆盖最近的局部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确保上下文连贯性。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7B5F3E-E1D8-AF82-8FD2-2BDE9430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" y="3332932"/>
            <a:ext cx="10700517" cy="31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32891</TotalTime>
  <Words>779</Words>
  <Application>Microsoft Macintosh PowerPoint</Application>
  <PresentationFormat>自定义</PresentationFormat>
  <Paragraphs>69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PowerPoint 演示文稿</vt:lpstr>
      <vt:lpstr>PowerPoint 演示文稿</vt:lpstr>
      <vt:lpstr>PowerPoint 演示文稿</vt:lpstr>
      <vt:lpstr>稀疏注意力（Sparse Attention）</vt:lpstr>
      <vt:lpstr>Native Sparse Attention</vt:lpstr>
      <vt:lpstr>Native Sparse Attention</vt:lpstr>
      <vt:lpstr>三路注意力融合</vt:lpstr>
      <vt:lpstr>三路注意力融合 Compression</vt:lpstr>
      <vt:lpstr>三路注意力融合 Selection</vt:lpstr>
      <vt:lpstr>三路注意力融合 Sliding Window</vt:lpstr>
      <vt:lpstr>PowerPoint 演示文稿</vt:lpstr>
      <vt:lpstr>https://www.bilibili.com/video/BV1J1PGevEPb</vt:lpstr>
      <vt:lpstr>小总结</vt:lpstr>
      <vt:lpstr>PowerPoint 演示文稿</vt:lpstr>
      <vt:lpstr>总结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11240</cp:revision>
  <cp:lastPrinted>2023-09-08T09:14:01Z</cp:lastPrinted>
  <dcterms:created xsi:type="dcterms:W3CDTF">2020-08-28T08:44:19Z</dcterms:created>
  <dcterms:modified xsi:type="dcterms:W3CDTF">2025-05-26T15:27:33Z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